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2" r:id="rId11"/>
    <p:sldId id="333" r:id="rId12"/>
    <p:sldId id="334" r:id="rId13"/>
    <p:sldId id="332" r:id="rId14"/>
    <p:sldId id="335" r:id="rId15"/>
    <p:sldId id="336" r:id="rId16"/>
    <p:sldId id="337" r:id="rId17"/>
    <p:sldId id="338" r:id="rId18"/>
    <p:sldId id="339" r:id="rId19"/>
  </p:sldIdLst>
  <p:sldSz cx="18288000" cy="10287000"/>
  <p:notesSz cx="6858000" cy="9144000"/>
  <p:embeddedFontLs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0C8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2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D685-9DCB-4F82-9C87-652F5C719BF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6F641-7D01-4CDF-A43A-BCD70981B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slide" Target="slide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slide" Target="slide1.xml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7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7.svg"/><Relationship Id="rId7" Type="http://schemas.openxmlformats.org/officeDocument/2006/relationships/slide" Target="slide3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25.png"/><Relationship Id="rId5" Type="http://schemas.openxmlformats.org/officeDocument/2006/relationships/slide" Target="slide1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7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10" Type="http://schemas.openxmlformats.org/officeDocument/2006/relationships/image" Target="../media/image40.png"/><Relationship Id="rId4" Type="http://schemas.openxmlformats.org/officeDocument/2006/relationships/image" Target="../media/image7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7.jpe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9175" y="-151086"/>
            <a:ext cx="19366350" cy="10589172"/>
            <a:chOff x="0" y="0"/>
            <a:chExt cx="5100602" cy="27889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0603" cy="2788918"/>
            </a:xfrm>
            <a:custGeom>
              <a:avLst/>
              <a:gdLst/>
              <a:ahLst/>
              <a:cxnLst/>
              <a:rect l="l" t="t" r="r" b="b"/>
              <a:pathLst>
                <a:path w="5100603" h="2788918">
                  <a:moveTo>
                    <a:pt x="0" y="0"/>
                  </a:moveTo>
                  <a:lnTo>
                    <a:pt x="5100603" y="0"/>
                  </a:lnTo>
                  <a:lnTo>
                    <a:pt x="5100603" y="2788918"/>
                  </a:lnTo>
                  <a:lnTo>
                    <a:pt x="0" y="2788918"/>
                  </a:ln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87000"/>
                  </a:srgbClr>
                </a:gs>
                <a:gs pos="50000">
                  <a:srgbClr val="3ABDD4">
                    <a:alpha val="87000"/>
                  </a:srgbClr>
                </a:gs>
                <a:gs pos="100000">
                  <a:srgbClr val="93EFFF">
                    <a:alpha val="8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00602" cy="2827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03078">
            <a:off x="1027455" y="91045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3207" y="3834484"/>
            <a:ext cx="14481586" cy="28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Human Resources</a:t>
            </a:r>
          </a:p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7743" y="711008"/>
            <a:ext cx="2884257" cy="850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  <a:b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936B7FB9-5B7B-4C8E-BC60-726E0296298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8" name="Rectangle: Rounded Corners 17">
            <a:hlinkClick r:id="rId8" action="ppaction://hlinksldjump"/>
            <a:extLst>
              <a:ext uri="{FF2B5EF4-FFF2-40B4-BE49-F238E27FC236}">
                <a16:creationId xmlns:a16="http://schemas.microsoft.com/office/drawing/2014/main" id="{4C72C41A-D635-4CB4-B1F8-7EAFEDA0A32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30FA454D-975A-4C8E-8D22-41B1BB8A93E1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38E66C-63BC-4A2D-94BF-460BD7D113E1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272619" y="820872"/>
            <a:ext cx="1442767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4892" y="828704"/>
            <a:ext cx="1764408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4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35905" y="3502672"/>
            <a:ext cx="5051493" cy="5817203"/>
            <a:chOff x="0" y="0"/>
            <a:chExt cx="573834" cy="660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3834" cy="660816"/>
            </a:xfrm>
            <a:custGeom>
              <a:avLst/>
              <a:gdLst/>
              <a:ahLst/>
              <a:cxnLst/>
              <a:rect l="l" t="t" r="r" b="b"/>
              <a:pathLst>
                <a:path w="573834" h="660816">
                  <a:moveTo>
                    <a:pt x="121075" y="0"/>
                  </a:moveTo>
                  <a:lnTo>
                    <a:pt x="452758" y="0"/>
                  </a:lnTo>
                  <a:cubicBezTo>
                    <a:pt x="484869" y="0"/>
                    <a:pt x="515665" y="12756"/>
                    <a:pt x="538371" y="35462"/>
                  </a:cubicBezTo>
                  <a:cubicBezTo>
                    <a:pt x="561078" y="58168"/>
                    <a:pt x="573834" y="88964"/>
                    <a:pt x="573834" y="121075"/>
                  </a:cubicBezTo>
                  <a:lnTo>
                    <a:pt x="573834" y="539740"/>
                  </a:lnTo>
                  <a:cubicBezTo>
                    <a:pt x="573834" y="571852"/>
                    <a:pt x="561078" y="602648"/>
                    <a:pt x="538371" y="625354"/>
                  </a:cubicBezTo>
                  <a:cubicBezTo>
                    <a:pt x="515665" y="648060"/>
                    <a:pt x="484869" y="660816"/>
                    <a:pt x="452758" y="660816"/>
                  </a:cubicBezTo>
                  <a:lnTo>
                    <a:pt x="121075" y="660816"/>
                  </a:lnTo>
                  <a:cubicBezTo>
                    <a:pt x="88964" y="660816"/>
                    <a:pt x="58168" y="648060"/>
                    <a:pt x="35462" y="625354"/>
                  </a:cubicBezTo>
                  <a:cubicBezTo>
                    <a:pt x="12756" y="602648"/>
                    <a:pt x="0" y="571852"/>
                    <a:pt x="0" y="539740"/>
                  </a:cubicBezTo>
                  <a:lnTo>
                    <a:pt x="0" y="121075"/>
                  </a:lnTo>
                  <a:cubicBezTo>
                    <a:pt x="0" y="88964"/>
                    <a:pt x="12756" y="58168"/>
                    <a:pt x="35462" y="35462"/>
                  </a:cubicBezTo>
                  <a:cubicBezTo>
                    <a:pt x="58168" y="12756"/>
                    <a:pt x="88964" y="0"/>
                    <a:pt x="121075" y="0"/>
                  </a:cubicBezTo>
                  <a:close/>
                </a:path>
              </a:pathLst>
            </a:custGeom>
            <a:blipFill>
              <a:blip r:embed="rId2"/>
              <a:stretch>
                <a:fillRect l="-36422" r="-3642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73580" y="2635511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perlu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mengetahui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bagaimana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menggunakan system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book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 guide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7A1C89A7-D8F0-45E0-B74C-9C189154356A}"/>
              </a:ext>
            </a:extLst>
          </p:cNvPr>
          <p:cNvSpPr txBox="1"/>
          <p:nvPr/>
        </p:nvSpPr>
        <p:spPr>
          <a:xfrm>
            <a:off x="773580" y="3718260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team HR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terperinci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mensukses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project SHS,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Berikut :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267A23-ECF7-4AB2-8589-DE33133071A8}"/>
              </a:ext>
            </a:extLst>
          </p:cNvPr>
          <p:cNvGrpSpPr/>
          <p:nvPr/>
        </p:nvGrpSpPr>
        <p:grpSpPr>
          <a:xfrm>
            <a:off x="2058905" y="4794071"/>
            <a:ext cx="9566228" cy="2639247"/>
            <a:chOff x="911473" y="4794071"/>
            <a:chExt cx="9566228" cy="26392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CA3FDCA-08DF-4E62-84C0-36597C65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73" y="5588630"/>
              <a:ext cx="1202307" cy="12023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ACC3517-70BA-423C-9CCB-04D61789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8749" y="5588629"/>
              <a:ext cx="1310469" cy="12023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3511D2-9006-49CB-98DF-4E769FCF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2664" y="5415463"/>
              <a:ext cx="1310470" cy="12023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A6E664-6C9E-4057-A353-661E5D1F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5641" y="5228924"/>
              <a:ext cx="1486377" cy="1486377"/>
            </a:xfrm>
            <a:prstGeom prst="rect">
              <a:avLst/>
            </a:prstGeom>
          </p:spPr>
        </p:pic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0A1B258B-58AD-410E-B75A-EAEE75F71BB7}"/>
                </a:ext>
              </a:extLst>
            </p:cNvPr>
            <p:cNvSpPr txBox="1"/>
            <p:nvPr/>
          </p:nvSpPr>
          <p:spPr>
            <a:xfrm>
              <a:off x="911473" y="4794071"/>
              <a:ext cx="3117745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Finger print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Absent</a:t>
              </a:r>
            </a:p>
          </p:txBody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B340A234-8A33-4265-BDA5-13F6388FC20D}"/>
                </a:ext>
              </a:extLst>
            </p:cNvPr>
            <p:cNvSpPr txBox="1"/>
            <p:nvPr/>
          </p:nvSpPr>
          <p:spPr>
            <a:xfrm>
              <a:off x="4325012" y="4899762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Central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Databse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5AA6DBC1-5413-4B98-BD58-E5E8BBBE451D}"/>
                </a:ext>
              </a:extLst>
            </p:cNvPr>
            <p:cNvSpPr txBox="1"/>
            <p:nvPr/>
          </p:nvSpPr>
          <p:spPr>
            <a:xfrm>
              <a:off x="7359956" y="4958513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 Based SHS</a:t>
              </a:r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888CE1A9-611C-40F5-8D76-C81F94F51CB3}"/>
                </a:ext>
              </a:extLst>
            </p:cNvPr>
            <p:cNvSpPr txBox="1"/>
            <p:nvPr/>
          </p:nvSpPr>
          <p:spPr>
            <a:xfrm>
              <a:off x="2659604" y="7063345"/>
              <a:ext cx="6259227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Jika akhir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bulan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FY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maka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akan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F0753D-A16F-4405-9700-1DABAF8B47CA}"/>
              </a:ext>
            </a:extLst>
          </p:cNvPr>
          <p:cNvGrpSpPr/>
          <p:nvPr/>
        </p:nvGrpSpPr>
        <p:grpSpPr>
          <a:xfrm>
            <a:off x="2124105" y="7756505"/>
            <a:ext cx="3117745" cy="2041712"/>
            <a:chOff x="201552" y="7797700"/>
            <a:chExt cx="3117745" cy="20417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3833A-D5EA-4E9D-B657-8691F7F3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6315" y="7797700"/>
              <a:ext cx="1693373" cy="1708423"/>
            </a:xfrm>
            <a:prstGeom prst="rect">
              <a:avLst/>
            </a:prstGeom>
          </p:spPr>
        </p:pic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961F1900-9D56-4518-A35B-672F16C59AB7}"/>
                </a:ext>
              </a:extLst>
            </p:cNvPr>
            <p:cNvSpPr txBox="1"/>
            <p:nvPr/>
          </p:nvSpPr>
          <p:spPr>
            <a:xfrm>
              <a:off x="201552" y="9469439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Approval HR Manager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A50BFC-8830-4CBE-8ED4-77F81F48C295}"/>
              </a:ext>
            </a:extLst>
          </p:cNvPr>
          <p:cNvGrpSpPr/>
          <p:nvPr/>
        </p:nvGrpSpPr>
        <p:grpSpPr>
          <a:xfrm>
            <a:off x="6129108" y="7756506"/>
            <a:ext cx="5201927" cy="2197647"/>
            <a:chOff x="6129108" y="7756506"/>
            <a:chExt cx="5201927" cy="21976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EF4FE52-1BE5-4E94-833E-A0111FC1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385" y="7756506"/>
              <a:ext cx="1693373" cy="1693373"/>
            </a:xfrm>
            <a:prstGeom prst="rect">
              <a:avLst/>
            </a:prstGeom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F9A5B68A-1DA7-4A58-84A4-97784BA46121}"/>
                </a:ext>
              </a:extLst>
            </p:cNvPr>
            <p:cNvSpPr txBox="1"/>
            <p:nvPr/>
          </p:nvSpPr>
          <p:spPr>
            <a:xfrm>
              <a:off x="6129108" y="9186635"/>
              <a:ext cx="5201927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Auto Send mail recap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Gaji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/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Bonusan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dan Chart rank best employee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DCE5B9E-B638-4616-ADCE-9D7577206A48}"/>
              </a:ext>
            </a:extLst>
          </p:cNvPr>
          <p:cNvSpPr/>
          <p:nvPr/>
        </p:nvSpPr>
        <p:spPr>
          <a:xfrm>
            <a:off x="5472444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A5E2A1C-39C2-40F8-85A5-93ABC7D85D38}"/>
              </a:ext>
            </a:extLst>
          </p:cNvPr>
          <p:cNvSpPr/>
          <p:nvPr/>
        </p:nvSpPr>
        <p:spPr>
          <a:xfrm>
            <a:off x="8305992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2ABAC2-6959-494D-9444-B3C4EED8F434}"/>
              </a:ext>
            </a:extLst>
          </p:cNvPr>
          <p:cNvSpPr/>
          <p:nvPr/>
        </p:nvSpPr>
        <p:spPr>
          <a:xfrm>
            <a:off x="6021251" y="8372241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13897FE-47EB-49E6-9C09-2B5F3650610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6455307" y="4145550"/>
            <a:ext cx="1041204" cy="6180707"/>
          </a:xfrm>
          <a:prstGeom prst="bentConnector3">
            <a:avLst>
              <a:gd name="adj1" fmla="val 6902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hlinkClick r:id="rId11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12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13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249" y="3079561"/>
            <a:ext cx="13717276" cy="6722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5" name="TextBox 17"/>
          <p:cNvSpPr txBox="1"/>
          <p:nvPr/>
        </p:nvSpPr>
        <p:spPr>
          <a:xfrm>
            <a:off x="8111146" y="2481461"/>
            <a:ext cx="2087593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MOCKUP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45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562532" y="2287250"/>
            <a:ext cx="5170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/>
              <a:t>ERD (Entity-Relationship Diagram)</a:t>
            </a:r>
            <a:r>
              <a:rPr lang="en-US" dirty="0">
                <a:sym typeface="Poppin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690" y="2883730"/>
            <a:ext cx="4671724" cy="706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r="21495"/>
          <a:stretch/>
        </p:blipFill>
        <p:spPr>
          <a:xfrm>
            <a:off x="10531150" y="2885724"/>
            <a:ext cx="4875015" cy="7058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43400" y="8865581"/>
            <a:ext cx="1125531" cy="908785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109" name="TextBox 17"/>
          <p:cNvSpPr txBox="1"/>
          <p:nvPr/>
        </p:nvSpPr>
        <p:spPr>
          <a:xfrm>
            <a:off x="802609" y="2287250"/>
            <a:ext cx="517002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 algn="l"/>
            <a:r>
              <a:rPr lang="en-US" dirty="0" smtClean="0"/>
              <a:t>TOOLS</a:t>
            </a:r>
            <a:endParaRPr lang="en-US" dirty="0">
              <a:sym typeface="Poppi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121" y="3162309"/>
            <a:ext cx="8019079" cy="6940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1. Database Management System (DBMS)</a:t>
            </a:r>
          </a:p>
          <a:p>
            <a:r>
              <a:rPr lang="en-US" sz="1600" dirty="0">
                <a:solidFill>
                  <a:schemeClr val="tx1"/>
                </a:solidFill>
              </a:rPr>
              <a:t>MySQL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PostgreSQL: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menyimpan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karyawan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absensi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cuti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lembur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persetujuan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2. Backend Development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Node.js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Python (Django/Flask):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API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logika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bisnis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PHP (</a:t>
            </a:r>
            <a:r>
              <a:rPr lang="en-US" sz="1600" dirty="0" err="1">
                <a:solidFill>
                  <a:schemeClr val="tx1"/>
                </a:solidFill>
              </a:rPr>
              <a:t>Laravel</a:t>
            </a:r>
            <a:r>
              <a:rPr lang="en-US" sz="1600" dirty="0">
                <a:solidFill>
                  <a:schemeClr val="tx1"/>
                </a:solidFill>
              </a:rPr>
              <a:t>): </a:t>
            </a:r>
            <a:r>
              <a:rPr lang="en-US" sz="1600" dirty="0" err="1">
                <a:solidFill>
                  <a:schemeClr val="tx1"/>
                </a:solidFill>
              </a:rPr>
              <a:t>Alternatif</a:t>
            </a:r>
            <a:r>
              <a:rPr lang="en-US" sz="1600" dirty="0">
                <a:solidFill>
                  <a:schemeClr val="tx1"/>
                </a:solidFill>
              </a:rPr>
              <a:t> lain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backend.</a:t>
            </a:r>
          </a:p>
          <a:p>
            <a:r>
              <a:rPr lang="en-US" sz="1600" dirty="0">
                <a:solidFill>
                  <a:schemeClr val="tx1"/>
                </a:solidFill>
              </a:rPr>
              <a:t>3. Frontend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HTML, CSS, JavaScript: </a:t>
            </a:r>
            <a:r>
              <a:rPr lang="en-US" sz="1600" dirty="0" err="1">
                <a:solidFill>
                  <a:schemeClr val="tx1"/>
                </a:solidFill>
              </a:rPr>
              <a:t>Dasar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web.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React.js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Vue.js: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membangun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pengguna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dinamis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Bootstrap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Tailwind CSS: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desain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modern.</a:t>
            </a:r>
          </a:p>
          <a:p>
            <a:r>
              <a:rPr lang="en-US" sz="1600" dirty="0">
                <a:solidFill>
                  <a:schemeClr val="tx1"/>
                </a:solidFill>
              </a:rPr>
              <a:t>4. Mobile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 Native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Flutter: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mobile yang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berjalan</a:t>
            </a:r>
            <a:r>
              <a:rPr lang="en-US" sz="1600" dirty="0">
                <a:solidFill>
                  <a:schemeClr val="tx1"/>
                </a:solidFill>
              </a:rPr>
              <a:t> di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Xcode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native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3072" y="3162309"/>
            <a:ext cx="8327571" cy="587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5. Biometric Integration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ZKTeco</a:t>
            </a:r>
            <a:r>
              <a:rPr lang="en-US" dirty="0">
                <a:solidFill>
                  <a:schemeClr val="tx1"/>
                </a:solidFill>
              </a:rPr>
              <a:t> SDK: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integrasi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perangkat</a:t>
            </a:r>
            <a:r>
              <a:rPr lang="en-US" dirty="0">
                <a:solidFill>
                  <a:schemeClr val="tx1"/>
                </a:solidFill>
              </a:rPr>
              <a:t> fingerprint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OpenCV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gambar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6. Cloud Services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AWS (Amazon Web Services)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Google Cloud Platform: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penyimpanan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7</a:t>
            </a:r>
            <a:r>
              <a:rPr lang="en-US" dirty="0">
                <a:solidFill>
                  <a:schemeClr val="tx1"/>
                </a:solidFill>
              </a:rPr>
              <a:t>. Version Control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GitLab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repositori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8. Project Management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Jira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Trello: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manajemen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pelacakan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tugas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Slack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Microsoft Teams: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komunikasi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9. Testing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Selenium: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pengujian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antarmuka</a:t>
            </a:r>
            <a:r>
              <a:rPr lang="en-US" dirty="0">
                <a:solidFill>
                  <a:schemeClr val="tx1"/>
                </a:solidFill>
              </a:rPr>
              <a:t> web.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. CI/CD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Jenkins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GitHub Actions: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otomatisasi</a:t>
            </a:r>
            <a:r>
              <a:rPr lang="en-US" dirty="0">
                <a:solidFill>
                  <a:schemeClr val="tx1"/>
                </a:solidFill>
              </a:rPr>
              <a:t> build, testing,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deployment.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2621684" y="2269454"/>
            <a:ext cx="343507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FLOW PROCESS </a:t>
            </a: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733173" y="2265335"/>
            <a:ext cx="10468227" cy="7668587"/>
            <a:chOff x="733173" y="2265335"/>
            <a:chExt cx="10468227" cy="7668587"/>
          </a:xfrm>
        </p:grpSpPr>
        <p:sp>
          <p:nvSpPr>
            <p:cNvPr id="60" name="TextBox 17"/>
            <p:cNvSpPr txBox="1"/>
            <p:nvPr/>
          </p:nvSpPr>
          <p:spPr>
            <a:xfrm>
              <a:off x="4249750" y="2265335"/>
              <a:ext cx="3435072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37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FLOW PROCESS </a:t>
              </a:r>
              <a:r>
                <a:rPr lang="en-US" sz="2000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BEFORE</a:t>
              </a:r>
              <a:endPara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33173" y="2781300"/>
              <a:ext cx="10468227" cy="7152622"/>
              <a:chOff x="733173" y="2781300"/>
              <a:chExt cx="10468227" cy="7152622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33173" y="2781300"/>
                <a:ext cx="10468227" cy="2362200"/>
                <a:chOff x="733173" y="2781300"/>
                <a:chExt cx="10468227" cy="23622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733173" y="2781300"/>
                  <a:ext cx="8334627" cy="23622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/>
                <p:cNvSpPr txBox="1"/>
                <p:nvPr/>
              </p:nvSpPr>
              <p:spPr>
                <a:xfrm>
                  <a:off x="9648284" y="3770411"/>
                  <a:ext cx="1553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ALL EMPLOYEE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733173" y="5295899"/>
                <a:ext cx="10163427" cy="4638023"/>
                <a:chOff x="733173" y="2781299"/>
                <a:chExt cx="10163427" cy="4638023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733173" y="2781299"/>
                  <a:ext cx="8334627" cy="463802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118"/>
                <p:cNvSpPr txBox="1"/>
                <p:nvPr/>
              </p:nvSpPr>
              <p:spPr>
                <a:xfrm>
                  <a:off x="9696250" y="3770411"/>
                  <a:ext cx="12003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HR SECTION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914400" y="2974078"/>
                <a:ext cx="7991926" cy="6698594"/>
                <a:chOff x="914400" y="2974078"/>
                <a:chExt cx="7991926" cy="66985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914400" y="2974078"/>
                  <a:ext cx="3680781" cy="5598422"/>
                  <a:chOff x="644069" y="2974078"/>
                  <a:chExt cx="3680781" cy="5598422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657768" y="2974078"/>
                    <a:ext cx="2752095" cy="646331"/>
                    <a:chOff x="657768" y="2761245"/>
                    <a:chExt cx="2752095" cy="646331"/>
                  </a:xfrm>
                </p:grpSpPr>
                <p:pic>
                  <p:nvPicPr>
                    <p:cNvPr id="1026" name="Picture 2" descr="https://cdn-icons-png.flaticon.com/512/888/88803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7768" y="2764084"/>
                      <a:ext cx="640653" cy="6406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8" name="TextBox 17"/>
                    <p:cNvSpPr txBox="1"/>
                    <p:nvPr/>
                  </p:nvSpPr>
                  <p:spPr>
                    <a:xfrm>
                      <a:off x="1375416" y="2761245"/>
                      <a:ext cx="2034447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Menyiapkan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hard</a:t>
                      </a:r>
                      <a:b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copy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formulir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44069" y="4345928"/>
                    <a:ext cx="3680781" cy="661970"/>
                    <a:chOff x="644069" y="3613737"/>
                    <a:chExt cx="3680781" cy="661970"/>
                  </a:xfrm>
                </p:grpSpPr>
                <p:pic>
                  <p:nvPicPr>
                    <p:cNvPr id="1030" name="Picture 6" descr="https://cdn-icons-png.flaticon.com/512/2666/266650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4069" y="3613737"/>
                      <a:ext cx="661970" cy="6619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9" name="TextBox 17"/>
                    <p:cNvSpPr txBox="1"/>
                    <p:nvPr/>
                  </p:nvSpPr>
                  <p:spPr>
                    <a:xfrm>
                      <a:off x="1375415" y="3621557"/>
                      <a:ext cx="2949435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Manual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dilakukan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/>
                      </a:r>
                      <a:b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tiap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ketua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dengan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kertas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96046" y="5938870"/>
                    <a:ext cx="3622723" cy="558015"/>
                    <a:chOff x="696046" y="4772494"/>
                    <a:chExt cx="3622723" cy="558015"/>
                  </a:xfrm>
                </p:grpSpPr>
                <p:pic>
                  <p:nvPicPr>
                    <p:cNvPr id="1036" name="Picture 12" descr="https://cdn-icons-png.flaticon.com/512/18086/1808634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6046" y="4772494"/>
                      <a:ext cx="558015" cy="55801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1" name="TextBox 17"/>
                    <p:cNvSpPr txBox="1"/>
                    <p:nvPr/>
                  </p:nvSpPr>
                  <p:spPr>
                    <a:xfrm>
                      <a:off x="1369334" y="4877287"/>
                      <a:ext cx="2949435" cy="34842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03357" y="7379866"/>
                    <a:ext cx="3615411" cy="1192634"/>
                    <a:chOff x="703357" y="5406456"/>
                    <a:chExt cx="3615411" cy="1192634"/>
                  </a:xfrm>
                </p:grpSpPr>
                <p:pic>
                  <p:nvPicPr>
                    <p:cNvPr id="1038" name="Picture 14" descr="https://cdn-icons-png.flaticon.com/512/2830/283056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3357" y="5731077"/>
                      <a:ext cx="543392" cy="5433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4" name="TextBox 17"/>
                    <p:cNvSpPr txBox="1"/>
                    <p:nvPr/>
                  </p:nvSpPr>
                  <p:spPr>
                    <a:xfrm>
                      <a:off x="1369333" y="5406456"/>
                      <a:ext cx="2949435" cy="1192634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untuk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penggajian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mengrim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email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kepada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accounting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bank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sp>
                <p:nvSpPr>
                  <p:cNvPr id="14" name="Down Arrow 13"/>
                  <p:cNvSpPr/>
                  <p:nvPr/>
                </p:nvSpPr>
                <p:spPr>
                  <a:xfrm>
                    <a:off x="2187274" y="3771900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1605124" y="5367261"/>
                    <a:ext cx="1059735" cy="623882"/>
                    <a:chOff x="-1658658" y="4014822"/>
                    <a:chExt cx="1059735" cy="623882"/>
                  </a:xfrm>
                </p:grpSpPr>
                <p:pic>
                  <p:nvPicPr>
                    <p:cNvPr id="76" name="Picture 124">
                      <a:extLst>
                        <a:ext uri="{FF2B5EF4-FFF2-40B4-BE49-F238E27FC236}">
                          <a16:creationId xmlns:a16="http://schemas.microsoft.com/office/drawing/2014/main" id="{787140A2-281B-6FCA-3B72-DCCB2CFBE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 flipH="1">
                      <a:off x="-1658658" y="4014822"/>
                      <a:ext cx="623882" cy="623882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77" name="Down Arrow 76"/>
                    <p:cNvSpPr/>
                    <p:nvPr/>
                  </p:nvSpPr>
                  <p:spPr>
                    <a:xfrm>
                      <a:off x="-1076508" y="4014822"/>
                      <a:ext cx="477585" cy="623882"/>
                    </a:xfrm>
                    <a:prstGeom prst="downArrow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Down Arrow 79"/>
                  <p:cNvSpPr/>
                  <p:nvPr/>
                </p:nvSpPr>
                <p:spPr>
                  <a:xfrm>
                    <a:off x="2187274" y="6738861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174669" y="2974078"/>
                  <a:ext cx="3731657" cy="5598422"/>
                  <a:chOff x="5701100" y="2635308"/>
                  <a:chExt cx="3731657" cy="5598422"/>
                </a:xfrm>
              </p:grpSpPr>
              <p:pic>
                <p:nvPicPr>
                  <p:cNvPr id="1032" name="Picture 8" descr="https://cdn-icons-png.flaticon.com/512/7407/7407709.png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01100" y="7270586"/>
                    <a:ext cx="768522" cy="7685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707200" y="2635308"/>
                    <a:ext cx="3725557" cy="5598422"/>
                    <a:chOff x="5707200" y="2635308"/>
                    <a:chExt cx="3725557" cy="5598422"/>
                  </a:xfrm>
                </p:grpSpPr>
                <p:pic>
                  <p:nvPicPr>
                    <p:cNvPr id="1028" name="Picture 4" descr="https://cdn-icons-png.flaticon.com/512/3790/379017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51553" y="4061683"/>
                      <a:ext cx="668198" cy="66819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707200" y="2635308"/>
                      <a:ext cx="3725557" cy="5598422"/>
                      <a:chOff x="5707200" y="2635308"/>
                      <a:chExt cx="3725557" cy="5598422"/>
                    </a:xfrm>
                  </p:grpSpPr>
                  <p:pic>
                    <p:nvPicPr>
                      <p:cNvPr id="1034" name="Picture 10" descr="https://cdn-icons-png.flaticon.com/512/3073/3073464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200" y="2697782"/>
                        <a:ext cx="634834" cy="634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5803953" y="2635308"/>
                        <a:ext cx="3628804" cy="5598422"/>
                        <a:chOff x="696046" y="2974078"/>
                        <a:chExt cx="3628804" cy="5598422"/>
                      </a:xfrm>
                    </p:grpSpPr>
                    <p:sp>
                      <p:nvSpPr>
                        <p:cNvPr id="98" name="TextBox 17"/>
                        <p:cNvSpPr txBox="1"/>
                        <p:nvPr/>
                      </p:nvSpPr>
                      <p:spPr>
                        <a:xfrm>
                          <a:off x="1375416" y="2974078"/>
                          <a:ext cx="2943352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1.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Menyiapkan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hardcopy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lembur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cuti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izin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dll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sp>
                      <p:nvSpPr>
                        <p:cNvPr id="96" name="TextBox 17"/>
                        <p:cNvSpPr txBox="1"/>
                        <p:nvPr/>
                      </p:nvSpPr>
                      <p:spPr>
                        <a:xfrm>
                          <a:off x="1375415" y="4353748"/>
                          <a:ext cx="2949435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2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. Manual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penulisan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pada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>
                          <a:off x="696046" y="5938870"/>
                          <a:ext cx="3622723" cy="558015"/>
                          <a:chOff x="696046" y="4772494"/>
                          <a:chExt cx="3622723" cy="558015"/>
                        </a:xfrm>
                      </p:grpSpPr>
                      <p:pic>
                        <p:nvPicPr>
                          <p:cNvPr id="93" name="Picture 12" descr="https://cdn-icons-png.flaticon.com/512/18086/18086345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046" y="4772494"/>
                            <a:ext cx="558015" cy="5580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94" name="TextBox 17"/>
                          <p:cNvSpPr txBox="1"/>
                          <p:nvPr/>
                        </p:nvSpPr>
                        <p:spPr>
                          <a:xfrm>
                            <a:off x="1369334" y="4877287"/>
                            <a:ext cx="2949435" cy="397545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>
                              <a:lnSpc>
                                <a:spcPts val="3137"/>
                              </a:lnSpc>
                            </a:pPr>
                            <a:r>
                              <a:rPr lang="en-US" sz="1400" dirty="0" smtClean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3.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Merekap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harian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 smtClean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perintaan</a:t>
                            </a:r>
                            <a:endPara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endParaRPr>
                          </a:p>
                        </p:txBody>
                      </p:sp>
                    </p:grpSp>
                    <p:sp>
                      <p:nvSpPr>
                        <p:cNvPr id="92" name="TextBox 17"/>
                        <p:cNvSpPr txBox="1"/>
                        <p:nvPr/>
                      </p:nvSpPr>
                      <p:spPr>
                        <a:xfrm>
                          <a:off x="1369333" y="7379866"/>
                          <a:ext cx="2949435" cy="1192634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ts val="3137"/>
                            </a:lnSpc>
                          </a:pP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4.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Merekap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absensi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harian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penggajian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mengrim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email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kepada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accounting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bank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sp>
                      <p:nvSpPr>
                        <p:cNvPr id="86" name="Down Arrow 85"/>
                        <p:cNvSpPr/>
                        <p:nvPr/>
                      </p:nvSpPr>
                      <p:spPr>
                        <a:xfrm>
                          <a:off x="2187274" y="3771900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7" name="Group 86"/>
                        <p:cNvGrpSpPr/>
                        <p:nvPr/>
                      </p:nvGrpSpPr>
                      <p:grpSpPr>
                        <a:xfrm>
                          <a:off x="1605124" y="5367261"/>
                          <a:ext cx="1059735" cy="623882"/>
                          <a:chOff x="-1658658" y="4014822"/>
                          <a:chExt cx="1059735" cy="623882"/>
                        </a:xfrm>
                      </p:grpSpPr>
                      <p:pic>
                        <p:nvPicPr>
                          <p:cNvPr id="89" name="Picture 124">
                            <a:extLst>
                              <a:ext uri="{FF2B5EF4-FFF2-40B4-BE49-F238E27FC236}">
                                <a16:creationId xmlns:a16="http://schemas.microsoft.com/office/drawing/2014/main" id="{787140A2-281B-6FCA-3B72-DCCB2CFBE8F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 flipH="1">
                            <a:off x="-1658658" y="4014822"/>
                            <a:ext cx="623882" cy="623882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sp>
                        <p:nvSpPr>
                          <p:cNvPr id="90" name="Down Arrow 89"/>
                          <p:cNvSpPr/>
                          <p:nvPr/>
                        </p:nvSpPr>
                        <p:spPr>
                          <a:xfrm>
                            <a:off x="-1076508" y="4014822"/>
                            <a:ext cx="477585" cy="623882"/>
                          </a:xfrm>
                          <a:prstGeom prst="downArrow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88" name="Down Arrow 87"/>
                        <p:cNvSpPr/>
                        <p:nvPr/>
                      </p:nvSpPr>
                      <p:spPr>
                        <a:xfrm>
                          <a:off x="2187274" y="6738861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111" name="Bent-Up Arrow 110"/>
                <p:cNvSpPr/>
                <p:nvPr/>
              </p:nvSpPr>
              <p:spPr>
                <a:xfrm rot="16200000" flipH="1">
                  <a:off x="7396799" y="8848458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Bent-Up Arrow 122"/>
                <p:cNvSpPr/>
                <p:nvPr/>
              </p:nvSpPr>
              <p:spPr>
                <a:xfrm rot="5400000">
                  <a:off x="1494673" y="8848456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7"/>
                <p:cNvSpPr txBox="1"/>
                <p:nvPr/>
              </p:nvSpPr>
              <p:spPr>
                <a:xfrm>
                  <a:off x="2239788" y="8926699"/>
                  <a:ext cx="5338255" cy="74597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3137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5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.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Merekap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b="1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KEHADIRAN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bulanan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untuk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perhitungan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kenaikkan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gaji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&amp; bonus/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penghargaan</a:t>
                  </a:r>
                  <a:endPara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pic>
        <p:nvPicPr>
          <p:cNvPr id="1044" name="Picture 20" descr="https://cdn-icons-png.flaticon.com/512/8899/8899687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663" y="8069167"/>
            <a:ext cx="1298004" cy="129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1506200" y="2778354"/>
            <a:ext cx="6258931" cy="23622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0896600" y="3921354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1796219" y="3474706"/>
            <a:ext cx="5678892" cy="969496"/>
            <a:chOff x="11732001" y="3289251"/>
            <a:chExt cx="5678892" cy="969496"/>
          </a:xfrm>
        </p:grpSpPr>
        <p:sp>
          <p:nvSpPr>
            <p:cNvPr id="133" name="TextBox 17"/>
            <p:cNvSpPr txBox="1"/>
            <p:nvPr/>
          </p:nvSpPr>
          <p:spPr>
            <a:xfrm>
              <a:off x="11732001" y="3289251"/>
              <a:ext cx="3084391" cy="969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Melakulan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finger print (WFO)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verify (WFH)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untuk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absen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request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lembur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cuti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izin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dll</a:t>
              </a:r>
              <a:endPara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106469" y="3312334"/>
              <a:ext cx="2304424" cy="923330"/>
              <a:chOff x="15031775" y="3409894"/>
              <a:chExt cx="2304424" cy="923330"/>
            </a:xfrm>
          </p:grpSpPr>
          <p:pic>
            <p:nvPicPr>
              <p:cNvPr id="5" name="Picture 2" descr="https://cdn-icons-png.flaticon.com/512/2313/2313458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31775" y="3472822"/>
                <a:ext cx="797474" cy="797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dn-icons-png.flaticon.com/512/8489/8489277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5391" y="3506155"/>
                <a:ext cx="730808" cy="73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5809954" y="3409894"/>
                <a:ext cx="7432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 smtClean="0"/>
                  <a:t>+</a:t>
                </a:r>
                <a:endParaRPr lang="en-US" sz="5400" b="1" dirty="0"/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11506200" y="5295091"/>
            <a:ext cx="6258931" cy="46358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0896600" y="6438092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1796218" y="5527940"/>
            <a:ext cx="5780496" cy="1091448"/>
            <a:chOff x="11796218" y="5527940"/>
            <a:chExt cx="5780496" cy="1091448"/>
          </a:xfrm>
        </p:grpSpPr>
        <p:grpSp>
          <p:nvGrpSpPr>
            <p:cNvPr id="17" name="Group 16"/>
            <p:cNvGrpSpPr/>
            <p:nvPr/>
          </p:nvGrpSpPr>
          <p:grpSpPr>
            <a:xfrm>
              <a:off x="11796218" y="5679202"/>
              <a:ext cx="4486470" cy="881034"/>
              <a:chOff x="11796218" y="5662899"/>
              <a:chExt cx="4486470" cy="881034"/>
            </a:xfrm>
          </p:grpSpPr>
          <p:pic>
            <p:nvPicPr>
              <p:cNvPr id="1042" name="Picture 18" descr="https://cdn-icons-png.flaticon.com/512/2075/2075667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1654" y="5662899"/>
                <a:ext cx="881034" cy="881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7"/>
              <p:cNvSpPr txBox="1"/>
              <p:nvPr/>
            </p:nvSpPr>
            <p:spPr>
              <a:xfrm>
                <a:off x="11796218" y="5941834"/>
                <a:ext cx="3698673" cy="32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en-US" sz="14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Melakulan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crosscheck </a:t>
                </a:r>
                <a:r>
                  <a:rPr lang="en-US" sz="14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dan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Approval</a:t>
                </a:r>
                <a:endPara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26" name="Picture 6" descr="https://cdn-icons-png.flaticon.com/512/4157/4157035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5266" y="5527940"/>
              <a:ext cx="1091448" cy="109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TextBox 17"/>
          <p:cNvSpPr txBox="1"/>
          <p:nvPr/>
        </p:nvSpPr>
        <p:spPr>
          <a:xfrm>
            <a:off x="11802146" y="7328802"/>
            <a:ext cx="580368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Melakulan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crosscheck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Dashboard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apabila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terdapat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bonus,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penghargaan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en-US" sz="1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Freeform 10"/>
          <p:cNvSpPr/>
          <p:nvPr/>
        </p:nvSpPr>
        <p:spPr>
          <a:xfrm rot="403078">
            <a:off x="11803741" y="8107798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4" name="TextBox 11"/>
          <p:cNvSpPr txBox="1"/>
          <p:nvPr/>
        </p:nvSpPr>
        <p:spPr>
          <a:xfrm>
            <a:off x="11506200" y="9071760"/>
            <a:ext cx="625893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9"/>
              </a:lnSpc>
            </a:pPr>
            <a:r>
              <a:rPr lang="en-US" sz="40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05" name="TextBox 13"/>
          <p:cNvSpPr txBox="1"/>
          <p:nvPr/>
        </p:nvSpPr>
        <p:spPr>
          <a:xfrm>
            <a:off x="12365143" y="8156732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</p:spTree>
    <p:extLst>
      <p:ext uri="{BB962C8B-B14F-4D97-AF65-F5344CB8AC3E}">
        <p14:creationId xmlns:p14="http://schemas.microsoft.com/office/powerpoint/2010/main" val="12946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AKTIVITAS DENGAN DUE DATE, PIC, STATUS PENGERJAAN, DAN CATATAN SELAMA PENGERJAAN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pantau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oleh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GM HR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49" y="3575678"/>
            <a:ext cx="1720455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UAT (User Acceptance Test)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55" y="3910355"/>
            <a:ext cx="10529245" cy="58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1" y="3391797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SOSIALISASI 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996755" y="3398720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BOOK DAN USER GUIDE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2" name="Picture 2" descr="https://cdn-icons-png.flaticon.com/512/2680/268066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99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7"/>
          <p:cNvSpPr txBox="1"/>
          <p:nvPr/>
        </p:nvSpPr>
        <p:spPr>
          <a:xfrm>
            <a:off x="1143000" y="4513788"/>
            <a:ext cx="6019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(masing2 section)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 (HR+IT)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Conceptor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(HR)</a:t>
            </a:r>
            <a:endParaRPr lang="en-US"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974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UAT (User Acceptance Test)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55" y="3910355"/>
            <a:ext cx="10529245" cy="58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1" y="3391797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SOSIALISASI 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996755" y="3398720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BOOK DAN USER GUIDE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2" name="Picture 2" descr="https://cdn-icons-png.flaticon.com/512/2680/268066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99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7"/>
          <p:cNvSpPr txBox="1"/>
          <p:nvPr/>
        </p:nvSpPr>
        <p:spPr>
          <a:xfrm>
            <a:off x="1143000" y="4513788"/>
            <a:ext cx="6019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(masing2 section)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 (HR+IT)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Conceptor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(HR)</a:t>
            </a:r>
            <a:endParaRPr lang="en-US"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43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Pemeliharaan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5087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 UAT BERSAMA-SAMA MEMBUAT KESEPAKATAN DOKUMEN PENYERAHAN DAN CHECK LIST ITEM APABILA TERJADI ABNORMAL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0" y="7971018"/>
            <a:ext cx="161163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 PEMELIHARAAN INTERVAL DENGAN 2 PARAF (MANAGER DEVELOPER DAN MANAGER USER</a:t>
            </a:r>
            <a:endParaRPr lang="en-US"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94" name="Picture 2" descr="https://cdn-icons-png.flaticon.com/512/1548/15482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7" y="4048370"/>
            <a:ext cx="2879392" cy="28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cons-png.flaticon.com/512/1358/13586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9" y="4004506"/>
            <a:ext cx="2967120" cy="29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icrosoft office excel 2021 - asebik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879" y="4205345"/>
            <a:ext cx="5130886" cy="25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10261"/>
            <a:ext cx="19332685" cy="4208777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8417" y="2715031"/>
            <a:ext cx="237613" cy="922004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62718" y="2685703"/>
            <a:ext cx="7168598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48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416" y="4152900"/>
            <a:ext cx="8323625" cy="147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trobosan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inovasi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menyelesaikan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Human Resources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416" y="755219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  <p:pic>
        <p:nvPicPr>
          <p:cNvPr id="1026" name="Picture 2" descr="Human resources concept illustration">
            <a:extLst>
              <a:ext uri="{FF2B5EF4-FFF2-40B4-BE49-F238E27FC236}">
                <a16:creationId xmlns:a16="http://schemas.microsoft.com/office/drawing/2014/main" id="{3AE2A330-EA3C-4D50-A554-79720F8E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772" y="2006721"/>
            <a:ext cx="5962650" cy="5962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hlinkClick r:id="rId5" action="ppaction://hlinksldjump"/>
            <a:extLst>
              <a:ext uri="{FF2B5EF4-FFF2-40B4-BE49-F238E27FC236}">
                <a16:creationId xmlns:a16="http://schemas.microsoft.com/office/drawing/2014/main" id="{D9E44CB7-78BB-4C09-83EB-0E41C7009E0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C190A45-E8B7-4DD5-BB17-DA5D312E42A0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6" name="Rectangle: Rounded Corners 25">
            <a:hlinkClick r:id="rId6" action="ppaction://hlinksldjump"/>
            <a:extLst>
              <a:ext uri="{FF2B5EF4-FFF2-40B4-BE49-F238E27FC236}">
                <a16:creationId xmlns:a16="http://schemas.microsoft.com/office/drawing/2014/main" id="{E6A9B74E-D465-43C3-8ADE-6EDE4CCD1FC7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B6A9DB8-8FE6-4605-BE4C-6D40C41F57B8}"/>
              </a:ext>
            </a:extLst>
          </p:cNvPr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8" name="Rectangle: Rounded Corners 27">
            <a:hlinkClick r:id="rId7" action="ppaction://hlinksldjump"/>
            <a:extLst>
              <a:ext uri="{FF2B5EF4-FFF2-40B4-BE49-F238E27FC236}">
                <a16:creationId xmlns:a16="http://schemas.microsoft.com/office/drawing/2014/main" id="{1220E161-07AC-44C2-90F7-CF51FAC6A6A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31751F-7B62-455C-8948-952DDC8D5EF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B127D833-900E-4DB5-90F0-CF410688E6B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B8C1307-A7E0-4245-8C65-D9C3C29F518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03352" y="-1250340"/>
            <a:ext cx="7138565" cy="10112366"/>
            <a:chOff x="0" y="0"/>
            <a:chExt cx="1880116" cy="2663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0116" cy="2663339"/>
            </a:xfrm>
            <a:custGeom>
              <a:avLst/>
              <a:gdLst/>
              <a:ahLst/>
              <a:cxnLst/>
              <a:rect l="l" t="t" r="r" b="b"/>
              <a:pathLst>
                <a:path w="1880116" h="2663339">
                  <a:moveTo>
                    <a:pt x="108452" y="0"/>
                  </a:moveTo>
                  <a:lnTo>
                    <a:pt x="1771664" y="0"/>
                  </a:lnTo>
                  <a:cubicBezTo>
                    <a:pt x="1800427" y="0"/>
                    <a:pt x="1828012" y="11426"/>
                    <a:pt x="1848351" y="31765"/>
                  </a:cubicBezTo>
                  <a:cubicBezTo>
                    <a:pt x="1868690" y="52104"/>
                    <a:pt x="1880116" y="79689"/>
                    <a:pt x="1880116" y="108452"/>
                  </a:cubicBezTo>
                  <a:lnTo>
                    <a:pt x="1880116" y="2554887"/>
                  </a:lnTo>
                  <a:cubicBezTo>
                    <a:pt x="1880116" y="2614784"/>
                    <a:pt x="1831560" y="2663339"/>
                    <a:pt x="1771664" y="2663339"/>
                  </a:cubicBezTo>
                  <a:lnTo>
                    <a:pt x="108452" y="2663339"/>
                  </a:lnTo>
                  <a:cubicBezTo>
                    <a:pt x="48556" y="2663339"/>
                    <a:pt x="0" y="2614784"/>
                    <a:pt x="0" y="2554887"/>
                  </a:cubicBezTo>
                  <a:lnTo>
                    <a:pt x="0" y="108452"/>
                  </a:lnTo>
                  <a:cubicBezTo>
                    <a:pt x="0" y="48556"/>
                    <a:pt x="48556" y="0"/>
                    <a:pt x="1084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0116" cy="2701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99083" y="2398764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13300" y="2427629"/>
            <a:ext cx="8541676" cy="11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4"/>
              </a:lnSpc>
            </a:pPr>
            <a:r>
              <a:rPr lang="en-US" sz="72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SDLC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Methode</a:t>
            </a:r>
            <a:endParaRPr lang="en-US" sz="72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9268" y="4408643"/>
            <a:ext cx="7369739" cy="408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mewujudkan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SHS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tahapan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dilakukan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sebelumnya,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Penerapan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Penggunaan dan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Pemliharaan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7743" y="71100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pic>
        <p:nvPicPr>
          <p:cNvPr id="3074" name="Picture 2" descr="Improvement Success Planning Ideas Research">
            <a:extLst>
              <a:ext uri="{FF2B5EF4-FFF2-40B4-BE49-F238E27FC236}">
                <a16:creationId xmlns:a16="http://schemas.microsoft.com/office/drawing/2014/main" id="{9DC75552-EB35-4778-AE3A-37AF15C4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93" y="2533516"/>
            <a:ext cx="6440668" cy="4876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5D346799-594E-4F84-80ED-3771BE2C8350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5B0BFA77-2AFA-4D2A-A50E-C669931076EC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B13CE499-F003-4089-9924-243FFE208D3F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066A0FDB-9B0B-4170-9D47-7475D34E1545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400666A1-584D-41F9-B4C9-60FD4EEF087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918A5D-EF03-4DEF-8059-F50461721626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5C94B7BA-FF07-44FE-8A72-021035E1CBBC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2F4105D-0799-4AB5-B106-ED99CC054DC6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2"/>
              <a:stretch>
                <a:fillRect l="-20592" r="-2059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5963" y="2359620"/>
            <a:ext cx="8959937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Seperti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bahwasan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adalah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jantung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pada section ini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Perusahaan.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9A1E763-A470-437F-B691-6D9C62C6CF78}"/>
              </a:ext>
            </a:extLst>
          </p:cNvPr>
          <p:cNvSpPr txBox="1"/>
          <p:nvPr/>
        </p:nvSpPr>
        <p:spPr>
          <a:xfrm>
            <a:off x="535962" y="4306666"/>
            <a:ext cx="8959937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utama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di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oleh HR Section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adalah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parameter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penialian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E03CF5DF-5ADF-48CF-988C-0A1D1893BF76}"/>
              </a:ext>
            </a:extLst>
          </p:cNvPr>
          <p:cNvSpPr txBox="1"/>
          <p:nvPr/>
        </p:nvSpPr>
        <p:spPr>
          <a:xfrm>
            <a:off x="535961" y="5863625"/>
            <a:ext cx="2330539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Promosi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CA6E00E8-1AC2-4068-B5A5-7E7DBF1D0C1F}"/>
              </a:ext>
            </a:extLst>
          </p:cNvPr>
          <p:cNvSpPr txBox="1"/>
          <p:nvPr/>
        </p:nvSpPr>
        <p:spPr>
          <a:xfrm>
            <a:off x="5638800" y="5863625"/>
            <a:ext cx="2966803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Productivity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25F7E1-E6AF-4829-A303-774774565090}"/>
              </a:ext>
            </a:extLst>
          </p:cNvPr>
          <p:cNvGrpSpPr/>
          <p:nvPr/>
        </p:nvGrpSpPr>
        <p:grpSpPr>
          <a:xfrm>
            <a:off x="2616384" y="5887288"/>
            <a:ext cx="2875013" cy="1138615"/>
            <a:chOff x="2528251" y="5105986"/>
            <a:chExt cx="2875013" cy="11386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ACB59EB-7EA0-40D6-AFF1-D69E9303E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528251" y="5105986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EBA75991-FA74-4C55-8E1A-F1EFCB6D0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402594" y="5112130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59E51E6-D25F-4AE6-AC36-91495A497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76937" y="5118274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id="{78BD7A9C-17C9-4156-B65B-5F5977D04754}"/>
              </a:ext>
            </a:extLst>
          </p:cNvPr>
          <p:cNvSpPr txBox="1"/>
          <p:nvPr/>
        </p:nvSpPr>
        <p:spPr>
          <a:xfrm>
            <a:off x="535961" y="7947184"/>
            <a:ext cx="8608040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system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harusnya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tinggi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berpengaruh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hal2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penting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9" name="Rectangle: Rounded Corners 38">
            <a:hlinkClick r:id="rId6" action="ppaction://hlinksldjump"/>
            <a:extLst>
              <a:ext uri="{FF2B5EF4-FFF2-40B4-BE49-F238E27FC236}">
                <a16:creationId xmlns:a16="http://schemas.microsoft.com/office/drawing/2014/main" id="{6BF78E9F-0D94-4FC7-9A2A-FA02DF64BDD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31B031DD-1754-46E9-BDE7-9E7534FDCD3F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1" name="Rectangle: Rounded Corners 40">
            <a:hlinkClick r:id="rId7" action="ppaction://hlinksldjump"/>
            <a:extLst>
              <a:ext uri="{FF2B5EF4-FFF2-40B4-BE49-F238E27FC236}">
                <a16:creationId xmlns:a16="http://schemas.microsoft.com/office/drawing/2014/main" id="{0F53C48D-1AF4-4EBF-BDA9-127E5F0EDC56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CC579B25-8FE3-40E0-89E3-923C540CEE2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3" name="Rectangle: Rounded Corners 42">
            <a:hlinkClick r:id="rId8" action="ppaction://hlinksldjump"/>
            <a:extLst>
              <a:ext uri="{FF2B5EF4-FFF2-40B4-BE49-F238E27FC236}">
                <a16:creationId xmlns:a16="http://schemas.microsoft.com/office/drawing/2014/main" id="{CB6E94C3-D5B5-4098-ABF4-467BC626DFB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325A81-99C8-4827-B30C-151CCFE8264C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576570A7-4B23-4D42-AD5B-FE2F21F962E5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01261A57-45A3-47B4-A755-FAB0D2A66EED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64397" y="2608815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4397" y="3146741"/>
            <a:ext cx="17923603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bangkrut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ternyata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cukup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pengurusan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terjadi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kebangkrutan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773580" y="605814"/>
            <a:ext cx="837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987009"/>
            <a:ext cx="17552596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harus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lepas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Human error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buat,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4412777"/>
            <a:ext cx="7257617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#1</a:t>
            </a:r>
          </a:p>
          <a:p>
            <a:pPr algn="just">
              <a:lnSpc>
                <a:spcPts val="3417"/>
              </a:lnSpc>
            </a:pP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6056707"/>
            <a:ext cx="17552597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Banyak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mengkoreksi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Penilian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Performa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salah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perncapaian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terhadap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melebihi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target 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Peniliana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Promosi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mempromosikan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227365"/>
            <a:ext cx="163996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oleh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tadi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kesalahan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tidak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terburukanya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demo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D2532ABB-9C8C-4230-97F9-BB345973561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3DE79885-2859-4B29-B1E8-A85ECC0211B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3A917C1B-567E-457B-81AC-ADDED31E4EB1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FF95D63-4096-4929-B70C-472F945C6226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FDCE4EF6-9DEC-49C2-A24C-E2BFA3655A66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05845A2-15F1-435E-A422-3D51F77E4E32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DF133A1D-4CB1-4A6E-9314-7CF95D94511E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175C445F-882F-42DC-87CC-F63D76C5BEFA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640827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merugikan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tema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pengoptimalan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2993303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#2 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27682"/>
            <a:ext cx="17552597" cy="3029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khusus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menjalankan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(missal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),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overtime,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izin, 3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semua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section, 1 manager dan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assisten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unutk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penanggung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jawab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nominal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Jabatan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kepala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divisi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bawahan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pagi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selama 10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seharunya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waktu ini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digunakkan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langsung bekerja agar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344744"/>
            <a:ext cx="163996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Manual tidak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tetapi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Losstime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berujung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dana lebih.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1976906A-FCC8-4B8F-8F8F-0ECCE4B9307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BC5E27CE-85D1-4BAC-870E-68BD55ED1CF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4577DAEE-C9BD-415A-9A98-C616A55ABB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35F3FF5-845D-4489-9B32-E3F9ADF8AFAD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568AD67E-A22A-4FDE-BF72-339E58733C8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FA6CAA-B9E9-4076-B980-01132208AF0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01A39760-6ADB-46AE-89D4-2D01339856A2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52CB24BA-31D2-47A3-875D-A47101CF046B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24943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D0BBB6B1-EACB-499D-8EE7-51EFB05C5523}"/>
              </a:ext>
            </a:extLst>
          </p:cNvPr>
          <p:cNvGrpSpPr/>
          <p:nvPr/>
        </p:nvGrpSpPr>
        <p:grpSpPr>
          <a:xfrm rot="16200000">
            <a:off x="5085779" y="3471706"/>
            <a:ext cx="9445097" cy="20759654"/>
            <a:chOff x="0" y="0"/>
            <a:chExt cx="2487598" cy="2709333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44D9F61-110B-4401-BB59-892E89B5FDEE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103D560-932C-44CA-ABC9-CAB0196D1DCA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321203"/>
            <a:ext cx="176950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 masalah yang di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timbulkan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tugas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perekapan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lain2nya,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membuat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memaksimalkan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(minim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2819400" y="3168839"/>
            <a:ext cx="4283148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Tujuan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Projek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5823988"/>
            <a:ext cx="17552597" cy="160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manual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Finger print + Verify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wajah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Otomatisasi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perekapan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ovt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izin,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harian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bulanan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fy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by web and mobile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aplikasi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Membuat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Approval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auto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kalkulasi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Bonus,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Rekomendasi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best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employess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0" y="8059055"/>
            <a:ext cx="18288000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melakukan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SI manual ke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berbasis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Komputer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03137E-DF6F-43EE-B0D6-CFBE6DD0AA39}"/>
              </a:ext>
            </a:extLst>
          </p:cNvPr>
          <p:cNvGrpSpPr/>
          <p:nvPr/>
        </p:nvGrpSpPr>
        <p:grpSpPr>
          <a:xfrm>
            <a:off x="364396" y="2543496"/>
            <a:ext cx="2362200" cy="1569404"/>
            <a:chOff x="5435759" y="2672198"/>
            <a:chExt cx="2362200" cy="156940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8FC92335-82A4-4B8C-854D-D69074F0F080}"/>
                </a:ext>
              </a:extLst>
            </p:cNvPr>
            <p:cNvGrpSpPr/>
            <p:nvPr/>
          </p:nvGrpSpPr>
          <p:grpSpPr>
            <a:xfrm>
              <a:off x="5435759" y="2672198"/>
              <a:ext cx="2362200" cy="1569404"/>
              <a:chOff x="0" y="0"/>
              <a:chExt cx="2487598" cy="2709333"/>
            </a:xfrm>
          </p:grpSpPr>
          <p:sp>
            <p:nvSpPr>
              <p:cNvPr id="36" name="Freeform 3">
                <a:extLst>
                  <a:ext uri="{FF2B5EF4-FFF2-40B4-BE49-F238E27FC236}">
                    <a16:creationId xmlns:a16="http://schemas.microsoft.com/office/drawing/2014/main" id="{C8D7D51B-5076-4FF3-8C35-53F9AD245C36}"/>
                  </a:ext>
                </a:extLst>
              </p:cNvPr>
              <p:cNvSpPr/>
              <p:nvPr/>
            </p:nvSpPr>
            <p:spPr>
              <a:xfrm>
                <a:off x="0" y="0"/>
                <a:ext cx="248759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487598" h="2709333">
                    <a:moveTo>
                      <a:pt x="81968" y="0"/>
                    </a:moveTo>
                    <a:lnTo>
                      <a:pt x="2405630" y="0"/>
                    </a:lnTo>
                    <a:cubicBezTo>
                      <a:pt x="2450899" y="0"/>
                      <a:pt x="2487598" y="36698"/>
                      <a:pt x="2487598" y="81968"/>
                    </a:cubicBezTo>
                    <a:lnTo>
                      <a:pt x="2487598" y="2627366"/>
                    </a:lnTo>
                    <a:cubicBezTo>
                      <a:pt x="2487598" y="2649105"/>
                      <a:pt x="2478962" y="2669954"/>
                      <a:pt x="2463590" y="2685325"/>
                    </a:cubicBezTo>
                    <a:cubicBezTo>
                      <a:pt x="2448218" y="2700697"/>
                      <a:pt x="2427369" y="2709333"/>
                      <a:pt x="2405630" y="2709333"/>
                    </a:cubicBezTo>
                    <a:lnTo>
                      <a:pt x="81968" y="2709333"/>
                    </a:lnTo>
                    <a:cubicBezTo>
                      <a:pt x="36698" y="2709333"/>
                      <a:pt x="0" y="2672635"/>
                      <a:pt x="0" y="2627366"/>
                    </a:cubicBezTo>
                    <a:lnTo>
                      <a:pt x="0" y="81968"/>
                    </a:lnTo>
                    <a:cubicBezTo>
                      <a:pt x="0" y="60228"/>
                      <a:pt x="8636" y="39380"/>
                      <a:pt x="24008" y="24008"/>
                    </a:cubicBezTo>
                    <a:cubicBezTo>
                      <a:pt x="39380" y="8636"/>
                      <a:pt x="60228" y="0"/>
                      <a:pt x="819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59FE8B4B-FE8D-4CF9-BF5C-6F7FC600696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48759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DA9E37-8ABC-4456-A350-B8B13291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7588" y="2717191"/>
              <a:ext cx="1398542" cy="1398542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hlinkClick r:id="rId6" action="ppaction://hlinksldjump"/>
            <a:extLst>
              <a:ext uri="{FF2B5EF4-FFF2-40B4-BE49-F238E27FC236}">
                <a16:creationId xmlns:a16="http://schemas.microsoft.com/office/drawing/2014/main" id="{277CD35E-C55C-4DC3-83F3-147D5AF7083A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51CE64AA-A971-482B-8652-E353D029F2BB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0" name="Rectangle: Rounded Corners 39">
            <a:hlinkClick r:id="rId7" action="ppaction://hlinksldjump"/>
            <a:extLst>
              <a:ext uri="{FF2B5EF4-FFF2-40B4-BE49-F238E27FC236}">
                <a16:creationId xmlns:a16="http://schemas.microsoft.com/office/drawing/2014/main" id="{BF82A766-9DA0-435F-AEC9-CED0D54F8E23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B354C94A-1715-4DE2-A0FF-5B25C1C27BE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2" name="Rectangle: Rounded Corners 41">
            <a:hlinkClick r:id="rId8" action="ppaction://hlinksldjump"/>
            <a:extLst>
              <a:ext uri="{FF2B5EF4-FFF2-40B4-BE49-F238E27FC236}">
                <a16:creationId xmlns:a16="http://schemas.microsoft.com/office/drawing/2014/main" id="{27149BCC-C8A8-4E7D-A398-2820704C614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EB1889C-9898-4344-B07B-B165CE1A72EF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B2863A8-4E42-4D67-B107-3CB28F6E705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C6787E23-C3F4-4DCF-AF6C-C99D08EF964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5139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176570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mendigitalisasi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Team HR + Support IT Section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6" y="2471506"/>
            <a:ext cx="6112604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D. Ruang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Lingkup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(Batasan)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64466"/>
            <a:ext cx="175525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Manager HR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super 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DFFC613-04EF-4B9D-A79C-A594901788DE}"/>
              </a:ext>
            </a:extLst>
          </p:cNvPr>
          <p:cNvSpPr txBox="1"/>
          <p:nvPr/>
        </p:nvSpPr>
        <p:spPr>
          <a:xfrm>
            <a:off x="354403" y="4469969"/>
            <a:ext cx="17695004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Penggunaan absen digital :</a:t>
            </a: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BA32B4B8-D174-4A2E-9671-04CD9278C2CA}"/>
              </a:ext>
            </a:extLst>
          </p:cNvPr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329DF17F-B0FB-4B29-8DB8-88BF40229C06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98A1EE6D-7037-4A8C-906F-28CF8DEC7CEF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727C63DE-7018-4090-948A-434F2D988719}"/>
              </a:ext>
            </a:extLst>
          </p:cNvPr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42FB942-1066-4EFF-AAC1-D3639A57A65E}"/>
                </a:ext>
              </a:extLst>
            </p:cNvPr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5"/>
              <a:stretch>
                <a:fillRect l="-20592" r="-20592"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B201C1CB-44F4-4A8B-8A0D-38DA3F0DC2AA}"/>
              </a:ext>
            </a:extLst>
          </p:cNvPr>
          <p:cNvSpPr txBox="1"/>
          <p:nvPr/>
        </p:nvSpPr>
        <p:spPr>
          <a:xfrm>
            <a:off x="354403" y="7093642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Maintenance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+ Support IT Section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3C8BF2C3-0AA5-4E3C-945C-E027F545C748}"/>
              </a:ext>
            </a:extLst>
          </p:cNvPr>
          <p:cNvSpPr txBox="1"/>
          <p:nvPr/>
        </p:nvSpPr>
        <p:spPr>
          <a:xfrm>
            <a:off x="354402" y="8415605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Karna ini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system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Approval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sampai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2CC4D79B-1C4E-409E-9580-DBC718C08134}"/>
              </a:ext>
            </a:extLst>
          </p:cNvPr>
          <p:cNvSpPr txBox="1"/>
          <p:nvPr/>
        </p:nvSpPr>
        <p:spPr>
          <a:xfrm>
            <a:off x="9144000" y="2461222"/>
            <a:ext cx="756744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Collaboration</a:t>
            </a:r>
          </a:p>
        </p:txBody>
      </p:sp>
      <p:sp>
        <p:nvSpPr>
          <p:cNvPr id="31" name="Rectangle: Rounded Corners 30">
            <a:hlinkClick r:id="rId6" action="ppaction://hlinksldjump"/>
            <a:extLst>
              <a:ext uri="{FF2B5EF4-FFF2-40B4-BE49-F238E27FC236}">
                <a16:creationId xmlns:a16="http://schemas.microsoft.com/office/drawing/2014/main" id="{46D015A2-5ABC-463B-A856-3904D3321BA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1D59280-CA08-4A20-8740-3B5E2F4AB24D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3" name="Rectangle: Rounded Corners 32">
            <a:hlinkClick r:id="rId7" action="ppaction://hlinksldjump"/>
            <a:extLst>
              <a:ext uri="{FF2B5EF4-FFF2-40B4-BE49-F238E27FC236}">
                <a16:creationId xmlns:a16="http://schemas.microsoft.com/office/drawing/2014/main" id="{D1B9B2A6-2606-4CF7-8CE0-6D63C018500D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A14CD98-46D1-4EEA-80EC-198CF70DD092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5" name="Rectangle: Rounded Corners 34">
            <a:hlinkClick r:id="rId8" action="ppaction://hlinksldjump"/>
            <a:extLst>
              <a:ext uri="{FF2B5EF4-FFF2-40B4-BE49-F238E27FC236}">
                <a16:creationId xmlns:a16="http://schemas.microsoft.com/office/drawing/2014/main" id="{D7B90364-7E74-44B1-AE18-850024847DB4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A67AEB1-5C60-416D-A403-4BEC8E600A65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C9E5BA37-5138-4896-99DC-1C0489A78ED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4254BEB6-900B-4F5D-8555-7753C9366E0F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3558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657" y="2207277"/>
            <a:ext cx="295794" cy="1147761"/>
            <a:chOff x="0" y="0"/>
            <a:chExt cx="62581" cy="24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8415" y="5143500"/>
            <a:ext cx="15191823" cy="4114800"/>
            <a:chOff x="0" y="0"/>
            <a:chExt cx="4001139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1139" cy="1083733"/>
            </a:xfrm>
            <a:custGeom>
              <a:avLst/>
              <a:gdLst/>
              <a:ahLst/>
              <a:cxnLst/>
              <a:rect l="l" t="t" r="r" b="b"/>
              <a:pathLst>
                <a:path w="4001139" h="1083733">
                  <a:moveTo>
                    <a:pt x="50961" y="0"/>
                  </a:moveTo>
                  <a:lnTo>
                    <a:pt x="3950177" y="0"/>
                  </a:lnTo>
                  <a:cubicBezTo>
                    <a:pt x="3963693" y="0"/>
                    <a:pt x="3976655" y="5369"/>
                    <a:pt x="3986212" y="14926"/>
                  </a:cubicBezTo>
                  <a:cubicBezTo>
                    <a:pt x="3995770" y="24483"/>
                    <a:pt x="4001139" y="37445"/>
                    <a:pt x="4001139" y="50961"/>
                  </a:cubicBezTo>
                  <a:lnTo>
                    <a:pt x="4001139" y="1032772"/>
                  </a:lnTo>
                  <a:cubicBezTo>
                    <a:pt x="4001139" y="1046288"/>
                    <a:pt x="3995770" y="1059250"/>
                    <a:pt x="3986212" y="1068807"/>
                  </a:cubicBezTo>
                  <a:cubicBezTo>
                    <a:pt x="3976655" y="1078364"/>
                    <a:pt x="3963693" y="1083733"/>
                    <a:pt x="3950177" y="1083733"/>
                  </a:cubicBezTo>
                  <a:lnTo>
                    <a:pt x="50961" y="1083733"/>
                  </a:lnTo>
                  <a:cubicBezTo>
                    <a:pt x="37445" y="1083733"/>
                    <a:pt x="24483" y="1078364"/>
                    <a:pt x="14926" y="1068807"/>
                  </a:cubicBezTo>
                  <a:cubicBezTo>
                    <a:pt x="5369" y="1059250"/>
                    <a:pt x="0" y="1046288"/>
                    <a:pt x="0" y="1032772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113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3059" y="1989015"/>
            <a:ext cx="5317179" cy="8869749"/>
            <a:chOff x="0" y="0"/>
            <a:chExt cx="623448" cy="1039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48" cy="1039992"/>
            </a:xfrm>
            <a:custGeom>
              <a:avLst/>
              <a:gdLst/>
              <a:ahLst/>
              <a:cxnLst/>
              <a:rect l="l" t="t" r="r" b="b"/>
              <a:pathLst>
                <a:path w="623448" h="1039992">
                  <a:moveTo>
                    <a:pt x="115026" y="0"/>
                  </a:moveTo>
                  <a:lnTo>
                    <a:pt x="508422" y="0"/>
                  </a:lnTo>
                  <a:cubicBezTo>
                    <a:pt x="571949" y="0"/>
                    <a:pt x="623448" y="51499"/>
                    <a:pt x="623448" y="115026"/>
                  </a:cubicBezTo>
                  <a:lnTo>
                    <a:pt x="623448" y="924967"/>
                  </a:lnTo>
                  <a:cubicBezTo>
                    <a:pt x="623448" y="988493"/>
                    <a:pt x="571949" y="1039992"/>
                    <a:pt x="508422" y="1039992"/>
                  </a:cubicBezTo>
                  <a:lnTo>
                    <a:pt x="115026" y="1039992"/>
                  </a:lnTo>
                  <a:cubicBezTo>
                    <a:pt x="51499" y="1039992"/>
                    <a:pt x="0" y="988493"/>
                    <a:pt x="0" y="924967"/>
                  </a:cubicBezTo>
                  <a:lnTo>
                    <a:pt x="0" y="115026"/>
                  </a:lnTo>
                  <a:cubicBezTo>
                    <a:pt x="0" y="51499"/>
                    <a:pt x="51499" y="0"/>
                    <a:pt x="115026" y="0"/>
                  </a:cubicBezTo>
                  <a:close/>
                </a:path>
              </a:pathLst>
            </a:custGeom>
            <a:blipFill>
              <a:blip r:embed="rId4"/>
              <a:stretch>
                <a:fillRect l="-75109" r="-75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89423" y="74468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5108" y="5483730"/>
            <a:ext cx="841874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endParaRPr lang="en-US" sz="224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43208" y="6653013"/>
            <a:ext cx="8418749" cy="236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Proposal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persetujuan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24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budget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BEP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PDCA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Risk Management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Pengadaan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(Procurement Plan)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6A53A72-A5C0-45DF-B826-19963D560E68}"/>
              </a:ext>
            </a:extLst>
          </p:cNvPr>
          <p:cNvSpPr txBox="1"/>
          <p:nvPr/>
        </p:nvSpPr>
        <p:spPr>
          <a:xfrm>
            <a:off x="1689423" y="2174628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Analisa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0C388EB-8B0E-4A6A-8BA7-E4F070BEDF81}"/>
              </a:ext>
            </a:extLst>
          </p:cNvPr>
          <p:cNvSpPr txBox="1"/>
          <p:nvPr/>
        </p:nvSpPr>
        <p:spPr>
          <a:xfrm>
            <a:off x="2443207" y="6035450"/>
            <a:ext cx="8418749" cy="37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buat :</a:t>
            </a: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7A5100D6-A50C-4326-8E59-2B5D3B2315C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305716D-1D7A-4E2B-ABC8-29B62EEB456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4988581B-4D62-4F23-A2C9-E6697A702FA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942CB38-141D-468D-8B91-34EB74CC8BF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8DAAED6D-8E8A-48D6-964F-F80A623CDCF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5A8030-B353-47A4-9826-E5B9C1CE557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D5C2AB9-E496-4544-90E5-20E7807CCF21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16D63C-96AF-4914-8309-983166EE433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1523</Words>
  <Application>Microsoft Office PowerPoint</Application>
  <PresentationFormat>Custom</PresentationFormat>
  <Paragraphs>254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Poppins</vt:lpstr>
      <vt:lpstr>Calibri</vt:lpstr>
      <vt:lpstr>Arial</vt:lpstr>
      <vt:lpstr>Poppins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Dmia Dx Development (DMIA)</cp:lastModifiedBy>
  <cp:revision>30</cp:revision>
  <dcterms:created xsi:type="dcterms:W3CDTF">2006-08-16T00:00:00Z</dcterms:created>
  <dcterms:modified xsi:type="dcterms:W3CDTF">2024-12-05T03:58:32Z</dcterms:modified>
  <dc:identifier>DAGSMm4UjJk</dc:identifier>
</cp:coreProperties>
</file>